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1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52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0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32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53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9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9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9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2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8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7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C16E-13A2-4F4A-B9A5-E4FD4CA74230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1C0B73-6BF6-4F35-A137-9F3D4C240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86E2BA-CAD3-4D52-9B47-74FEB7F8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45" y="293774"/>
            <a:ext cx="5955792" cy="819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DD1775-4A8F-4710-93DB-FDBCA414AAAC}"/>
              </a:ext>
            </a:extLst>
          </p:cNvPr>
          <p:cNvSpPr/>
          <p:nvPr/>
        </p:nvSpPr>
        <p:spPr>
          <a:xfrm>
            <a:off x="3048000" y="1340223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Презинтация</a:t>
            </a: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дисциплине (модулю):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Информационное обеспечение профессиональной деятельности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Внешние устройства (ввода) ПК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A8B3D7-D2B4-44CB-B2AE-A763F2F6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1" y="4134074"/>
            <a:ext cx="5955792" cy="260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4CF255-7096-46AA-85FA-B18B2B821D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60028" y="3253399"/>
            <a:ext cx="14954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638BB7-18C0-46C2-8FFE-C5A2C703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28" y="328275"/>
            <a:ext cx="5955792" cy="1641348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E94A0F6D-DBA9-4717-8DB9-05D5D86DA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" y="2466076"/>
            <a:ext cx="5659624" cy="315581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E0E0AEF-56ED-4320-8E9F-15AB0701DF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741459" y="2616668"/>
            <a:ext cx="4764741" cy="32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EA98E6-7C68-4C5B-915D-E9FD3220D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809" y="438956"/>
            <a:ext cx="7182343" cy="117500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C28409-DB49-4FEE-832E-0A1C79305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8213" y="2126222"/>
            <a:ext cx="5056468" cy="906252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E17795E-DB4E-478D-A1B6-7EF78A108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99208" y="1998313"/>
            <a:ext cx="4313238" cy="10341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010C0-8994-4E3C-8BA3-2CB552E43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9" y="3348318"/>
            <a:ext cx="5208496" cy="31760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8F9E19-680D-4862-88C5-A3F44F2C8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53" y="3023585"/>
            <a:ext cx="6006353" cy="38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0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AC8E7-4FC3-42DE-88D3-24CA5C9B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67" y="402112"/>
            <a:ext cx="5955792" cy="1427988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7606198-C922-40F3-A296-84D489DF5C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2" y="2126222"/>
            <a:ext cx="4957807" cy="40594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D0B5F85-AB79-49D6-BBB5-3AC382DBA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06235" y="308935"/>
            <a:ext cx="4823011" cy="19322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9C0D15-8FF2-4070-9032-90C1A5B5CF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297713"/>
            <a:ext cx="588084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F7B9C-3B28-4DC5-89E0-3FCDB565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39" y="527349"/>
            <a:ext cx="8509119" cy="99822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341F451-268D-4FDA-9791-097F4330D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04" y="2290856"/>
            <a:ext cx="4856792" cy="3778250"/>
          </a:xfrm>
        </p:spPr>
      </p:pic>
    </p:spTree>
    <p:extLst>
      <p:ext uri="{BB962C8B-B14F-4D97-AF65-F5344CB8AC3E}">
        <p14:creationId xmlns:p14="http://schemas.microsoft.com/office/powerpoint/2010/main" val="115067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7A3DD0-906D-499A-89A4-09DA3E466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081" y="503099"/>
            <a:ext cx="5955792" cy="1202436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A1F6EE-B3F3-44CD-8417-69972E34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2" y="2133600"/>
            <a:ext cx="7709646" cy="4500282"/>
          </a:xfrm>
        </p:spPr>
      </p:pic>
    </p:spTree>
    <p:extLst>
      <p:ext uri="{BB962C8B-B14F-4D97-AF65-F5344CB8AC3E}">
        <p14:creationId xmlns:p14="http://schemas.microsoft.com/office/powerpoint/2010/main" val="20125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CD629-C717-4E98-B07A-C8BFC896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Планетарные сканеры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применяются для сканирования книг или легко повреждающихся документов. При сканировании нет контакта со сканируемым объектом (как в планшетных сканерах).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D16693-C370-49D7-92E3-A2C812D9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4" y="2796989"/>
            <a:ext cx="5821066" cy="3778250"/>
          </a:xfrm>
        </p:spPr>
      </p:pic>
    </p:spTree>
    <p:extLst>
      <p:ext uri="{BB962C8B-B14F-4D97-AF65-F5344CB8AC3E}">
        <p14:creationId xmlns:p14="http://schemas.microsoft.com/office/powerpoint/2010/main" val="405578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F61C67-E2EF-4619-9DE2-7F67281D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680" y="150202"/>
            <a:ext cx="9040931" cy="304342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64EEDCF1-759E-4472-8738-68F6E2E87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35" y="3272118"/>
            <a:ext cx="4019531" cy="3195544"/>
          </a:xfrm>
        </p:spPr>
      </p:pic>
    </p:spTree>
    <p:extLst>
      <p:ext uri="{BB962C8B-B14F-4D97-AF65-F5344CB8AC3E}">
        <p14:creationId xmlns:p14="http://schemas.microsoft.com/office/powerpoint/2010/main" val="232824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A9F70-A865-46C0-9956-9ED297C6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271" y="609600"/>
            <a:ext cx="9280604" cy="1066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Характеристики сканеров: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37588-45F8-41BF-B199-9D06691D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93" y="1310460"/>
            <a:ext cx="5955792" cy="18166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0FCC92-22CB-4DD7-A0D8-C7064BD76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75" y="3093540"/>
            <a:ext cx="5955792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5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D546CA-CFB7-4F7D-B392-FCC581674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4" y="246126"/>
            <a:ext cx="5955792" cy="2403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D5AC49-B7BE-44C5-8A60-28AF5652A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5" y="3065928"/>
            <a:ext cx="6929997" cy="3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7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EE3A2-BA37-48EF-9079-AF008EF1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87" y="2284521"/>
            <a:ext cx="5955792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7C35A08-9125-441A-B59F-CAA908562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446088"/>
            <a:ext cx="5573152" cy="56588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FB24E8A-4C48-428E-8575-FE9468B08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588" y="645459"/>
            <a:ext cx="4211823" cy="5215590"/>
          </a:xfrm>
        </p:spPr>
        <p:txBody>
          <a:bodyPr/>
          <a:lstStyle/>
          <a:p>
            <a:r>
              <a:rPr lang="ru-RU" sz="2400" b="1" kern="0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Устройства ввода</a:t>
            </a:r>
            <a:r>
              <a:rPr lang="ru-RU" sz="2400" kern="0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периферийное оборудование для занесения (ввода) данных или сигналов в компьютер либо в другое электронное устройство во время его работы. Устройства ввода и вывода составляют </a:t>
            </a:r>
            <a:r>
              <a:rPr lang="ru-RU" sz="2400" kern="0" dirty="0">
                <a:solidFill>
                  <a:srgbClr val="00000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аппаратный интерфейс между компьютером и сканером </a:t>
            </a:r>
            <a:endParaRPr lang="ru-RU" sz="2400" dirty="0"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13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BCC345-98E8-4F51-B2D0-6789281E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104" y="678942"/>
            <a:ext cx="5955792" cy="5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9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C65C14-7DAB-4787-ADF9-872E3F49C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29037"/>
              </p:ext>
            </p:extLst>
          </p:nvPr>
        </p:nvGraphicFramePr>
        <p:xfrm>
          <a:off x="3600543" y="2580613"/>
          <a:ext cx="6534152" cy="1932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538">
                  <a:extLst>
                    <a:ext uri="{9D8B030D-6E8A-4147-A177-3AD203B41FA5}">
                      <a16:colId xmlns:a16="http://schemas.microsoft.com/office/drawing/2014/main" val="1392594032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3924724447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924665318"/>
                    </a:ext>
                  </a:extLst>
                </a:gridCol>
                <a:gridCol w="1633538">
                  <a:extLst>
                    <a:ext uri="{9D8B030D-6E8A-4147-A177-3AD203B41FA5}">
                      <a16:colId xmlns:a16="http://schemas.microsoft.com/office/drawing/2014/main" val="22494027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Клавиша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Назначение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Клавиша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Назначение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208688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+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Сложение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/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Деление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3029179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-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Вычитание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Ввод точки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3814270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*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Умножение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>
                          <a:effectLst/>
                        </a:rPr>
                        <a:t>0 - 9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ru-RU" sz="1400" kern="0" spc="40" dirty="0">
                          <a:effectLst/>
                        </a:rPr>
                        <a:t>Ввод соответствующих цифр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115307644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5C0D07C-1CA5-471D-AB80-D10D2D4B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543" y="1609232"/>
            <a:ext cx="13566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73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DEF452-1730-4E78-925B-7F1852BAF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73757"/>
              </p:ext>
            </p:extLst>
          </p:nvPr>
        </p:nvGraphicFramePr>
        <p:xfrm>
          <a:off x="3063240" y="462510"/>
          <a:ext cx="7159752" cy="6247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416">
                  <a:extLst>
                    <a:ext uri="{9D8B030D-6E8A-4147-A177-3AD203B41FA5}">
                      <a16:colId xmlns:a16="http://schemas.microsoft.com/office/drawing/2014/main" val="4172462223"/>
                    </a:ext>
                  </a:extLst>
                </a:gridCol>
                <a:gridCol w="4974336">
                  <a:extLst>
                    <a:ext uri="{9D8B030D-6E8A-4147-A177-3AD203B41FA5}">
                      <a16:colId xmlns:a16="http://schemas.microsoft.com/office/drawing/2014/main" val="1322925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626613525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влево на одну позицию при кратковременном нажатии; при длительном нажатии курсор перемещается влево непрерывно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639088043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вверх на одну позицию при кратковременном нажатии; при длительном нажатии курсор перемещается вверх непрерывно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045930065"/>
                  </a:ext>
                </a:extLst>
              </a:tr>
              <a:tr h="658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вправо на одну позицию при кратковременном нажатии; при длительном нажатии курсор перемещается вправо непрерывно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625299456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вниз на одну позицию при кратковременном нажатии; при длительном нажатии курсор перемещается вниз непрерывно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152715987"/>
                  </a:ext>
                </a:extLst>
              </a:tr>
              <a:tr h="306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Ноmе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 первую позицию строки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Ноmе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домой)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4050705601"/>
                  </a:ext>
                </a:extLst>
              </a:tr>
              <a:tr h="306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 последнюю позицию строки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конец)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2357429398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PgUp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по тексту в направлении его начала на одну страницу (обычно на 25 строк), т.е. возврат на одну страницу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PageUp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страница вверх)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2733339849"/>
                  </a:ext>
                </a:extLst>
              </a:tr>
              <a:tr h="54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PgDn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по тексту в направлении его конца на одну страницу, т.е. продвижение вперед на одну страницу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PageDown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страница вниз)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561832724"/>
                  </a:ext>
                </a:extLst>
              </a:tr>
              <a:tr h="1009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Переключение клавиатуры из режима замены в режим вставки и обратно; в режиме вставки каждый вновь введенный символ помещается перед символом, на который указывает курсор; часть же строки, расположенная правее курсора, сдвигается на одну позицию вправо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Insert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вставить)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1518997184"/>
                  </a:ext>
                </a:extLst>
              </a:tr>
              <a:tr h="775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на экране указанного курсором символа; при этом часть строки, расположенная правее курсора, сдвигается на одну позицию влево, исключая разрыв строки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Delete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удалить)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18" marR="31918" marT="25534" marB="25534" anchor="ctr"/>
                </a:tc>
                <a:extLst>
                  <a:ext uri="{0D108BD9-81ED-4DB2-BD59-A6C34878D82A}">
                    <a16:rowId xmlns:a16="http://schemas.microsoft.com/office/drawing/2014/main" val="34206728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CAC6145-2FEA-42C7-B7C9-96380290C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92683" y="472257"/>
            <a:ext cx="398668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BD18D8-21CD-4A31-AE8A-AB01CD77E6EA}"/>
              </a:ext>
            </a:extLst>
          </p:cNvPr>
          <p:cNvSpPr/>
          <p:nvPr/>
        </p:nvSpPr>
        <p:spPr>
          <a:xfrm>
            <a:off x="3063240" y="88433"/>
            <a:ext cx="1242328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4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926A8F-D52E-44D0-B04D-DFADB57F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724579"/>
              </p:ext>
            </p:extLst>
          </p:nvPr>
        </p:nvGraphicFramePr>
        <p:xfrm>
          <a:off x="2017059" y="735106"/>
          <a:ext cx="8803342" cy="5756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1412">
                  <a:extLst>
                    <a:ext uri="{9D8B030D-6E8A-4147-A177-3AD203B41FA5}">
                      <a16:colId xmlns:a16="http://schemas.microsoft.com/office/drawing/2014/main" val="3515158638"/>
                    </a:ext>
                  </a:extLst>
                </a:gridCol>
                <a:gridCol w="5351930">
                  <a:extLst>
                    <a:ext uri="{9D8B030D-6E8A-4147-A177-3AD203B41FA5}">
                      <a16:colId xmlns:a16="http://schemas.microsoft.com/office/drawing/2014/main" val="2727113196"/>
                    </a:ext>
                  </a:extLst>
                </a:gridCol>
              </a:tblGrid>
              <a:tr h="183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4257659793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Отмена каких-либо действий и/или выхода из программы, подменю и т.п. (Escape – выход, переход)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3183953301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Ctrl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 используется совместно с другими клавишами, изменяя их действия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управление)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1293969456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 используется совместно с другими клавишами, изменяя их действия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изменять)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3184052710"/>
                  </a:ext>
                </a:extLst>
              </a:tr>
              <a:tr h="503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 ввода информации и возврата каретки, служит для завершения ввода очередной строки информации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Enter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ввод)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2218826686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Backspace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на одну позицию по экрану влево с удалением предыдущего символа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Backspace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пробел назад)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1100398919"/>
                  </a:ext>
                </a:extLst>
              </a:tr>
              <a:tr h="612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курсора вправо на задаваемое по запросу количество позиций или перемещение, заранее предопределенное выполняемой программой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Tabulation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табуляция)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2554145655"/>
                  </a:ext>
                </a:extLst>
              </a:tr>
              <a:tr h="183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Клавиша смены регистра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сдвиг)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195117728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PrintScreen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Распечатка на принтере информации, выведенной на экран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PrintScreen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печать экрана)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1261209167"/>
                  </a:ext>
                </a:extLst>
              </a:tr>
              <a:tr h="285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CapsLock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прописных/строчных букв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CapsLock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фиксация прописных букв)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1189332129"/>
                  </a:ext>
                </a:extLst>
              </a:tr>
              <a:tr h="394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NumLock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Фиксация режимов работы малой цифровой клавиатуры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NumberLock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фиксация цифр)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669327376"/>
                  </a:ext>
                </a:extLst>
              </a:tr>
              <a:tr h="612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ScrollLock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Переключение режима вывода на экран дисплея; при включении прокрутки светится соответствующий индикатор в верхней правой части панели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ScrollLock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фиксация прокрутки)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2046128162"/>
                  </a:ext>
                </a:extLst>
              </a:tr>
              <a:tr h="677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Pause/Break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Прерывание (приостановка) выполнения программ и процедур, например вывода информации на экран; для продолжения выполнения приостановленной программы нужно нажать любую клавишу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Pause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пауза/прерывание)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70" marR="31770" marT="25416" marB="25416" anchor="ctr"/>
                </a:tc>
                <a:extLst>
                  <a:ext uri="{0D108BD9-81ED-4DB2-BD59-A6C34878D82A}">
                    <a16:rowId xmlns:a16="http://schemas.microsoft.com/office/drawing/2014/main" val="324404523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BE22DF-197F-4226-9553-3CAB3A0C6B19}"/>
              </a:ext>
            </a:extLst>
          </p:cNvPr>
          <p:cNvSpPr/>
          <p:nvPr/>
        </p:nvSpPr>
        <p:spPr>
          <a:xfrm>
            <a:off x="2017059" y="181701"/>
            <a:ext cx="124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23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F292381-9AB5-43CC-8564-ABA5181A0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5465"/>
              </p:ext>
            </p:extLst>
          </p:nvPr>
        </p:nvGraphicFramePr>
        <p:xfrm>
          <a:off x="3779838" y="2252536"/>
          <a:ext cx="6534150" cy="372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075">
                  <a:extLst>
                    <a:ext uri="{9D8B030D-6E8A-4147-A177-3AD203B41FA5}">
                      <a16:colId xmlns:a16="http://schemas.microsoft.com/office/drawing/2014/main" val="3280427687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val="20865313"/>
                    </a:ext>
                  </a:extLst>
                </a:gridCol>
              </a:tblGrid>
              <a:tr h="742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Клавиши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Назначение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3134448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Ctrl+Alt+Del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Перезагрузка операционной системы компьютера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31826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Ctrl+Break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Прекращение работы выполняемой программы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2478094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Ctrl+C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Прекращение работы выполняемой программы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1638952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Ctrl+Num Lock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Приостановка выполнения программы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2308782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Ctrl+S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Приостановка выполнения программы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53037505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47628C5-BADB-4D3B-9242-05C6F448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609" y="1526001"/>
            <a:ext cx="26124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4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4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FD2EAA-6F6C-4509-84A2-53671EBA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08" y="0"/>
            <a:ext cx="5955792" cy="375513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AD464C3-FDE3-4C7D-8072-EF72A4954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0475" y="245077"/>
            <a:ext cx="3505199" cy="42624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клавишное устройство управления персональным компьютером.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 для ввода алфавитно-цифровых (знаковых) данных, а также команд управления.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Клавиатура относится к стандартным средствам персонального компьютера. Ее основные функции не нуждаются в поддержке специальными системными программами (драйверами).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1DE27692-E556-414E-B3AD-327F28D4F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06" y="3710402"/>
            <a:ext cx="5181600" cy="2902521"/>
          </a:xfrm>
        </p:spPr>
      </p:pic>
    </p:spTree>
    <p:extLst>
      <p:ext uri="{BB962C8B-B14F-4D97-AF65-F5344CB8AC3E}">
        <p14:creationId xmlns:p14="http://schemas.microsoft.com/office/powerpoint/2010/main" val="6849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5A89A-21BE-484C-8191-F561BF38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39" y="76348"/>
            <a:ext cx="5955792" cy="41910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22B0D5BA-BFFE-4B4B-B26E-7D5A82815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68" y="4267348"/>
            <a:ext cx="6419663" cy="2590652"/>
          </a:xfrm>
        </p:spPr>
      </p:pic>
    </p:spTree>
    <p:extLst>
      <p:ext uri="{BB962C8B-B14F-4D97-AF65-F5344CB8AC3E}">
        <p14:creationId xmlns:p14="http://schemas.microsoft.com/office/powerpoint/2010/main" val="181702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73C233-8162-4E39-BE86-CF79B9AA3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45" y="1192306"/>
            <a:ext cx="7909136" cy="3778250"/>
          </a:xfrm>
        </p:spPr>
      </p:pic>
    </p:spTree>
    <p:extLst>
      <p:ext uri="{BB962C8B-B14F-4D97-AF65-F5344CB8AC3E}">
        <p14:creationId xmlns:p14="http://schemas.microsoft.com/office/powerpoint/2010/main" val="84803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43D8-F9D3-4336-AC69-4D9A6C5F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2700" kern="0" spc="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Контроллер клавиатуры организует и автоматическое повторение клавишной операции: если клавиша нажата более 0,5 секунд, то генерируются повторные коды нажатия клавиш через регулярные интервалы так, как если бы вы клавишу нажимали повторно.</a:t>
            </a:r>
            <a:b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4C6C5-A647-4B44-8D85-83E076236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Биометрические клавиатуры</a:t>
            </a:r>
            <a:r>
              <a:rPr lang="ru-RU" dirty="0"/>
              <a:t> </a:t>
            </a:r>
          </a:p>
          <a:p>
            <a:r>
              <a:rPr lang="ru-RU" b="1" dirty="0"/>
              <a:t>Многофункциональные</a:t>
            </a:r>
          </a:p>
          <a:p>
            <a:r>
              <a:rPr lang="ru-RU" b="1" dirty="0"/>
              <a:t>виртуальные проекционные</a:t>
            </a:r>
          </a:p>
          <a:p>
            <a:r>
              <a:rPr lang="ru-RU" b="1" dirty="0"/>
              <a:t>Беспроводная</a:t>
            </a:r>
          </a:p>
          <a:p>
            <a:r>
              <a:rPr lang="ru-RU" b="1" dirty="0"/>
              <a:t>гибкая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60DB04E-9948-482D-AC5C-122C57EC8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881869"/>
            <a:ext cx="4313238" cy="2265838"/>
          </a:xfrm>
        </p:spPr>
      </p:pic>
    </p:spTree>
    <p:extLst>
      <p:ext uri="{BB962C8B-B14F-4D97-AF65-F5344CB8AC3E}">
        <p14:creationId xmlns:p14="http://schemas.microsoft.com/office/powerpoint/2010/main" val="42969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E37E6-CCAB-4392-9672-E1B091C4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устройство управления манипуляторного типа.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Перемещение мыши по плоской поверхности синхронизировано с перемещением графического объекта (указателя мыши) на экране монитора.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В отличие от рассмотренной ранее клавиатуры, мышь не является стандартным органом управления, и персональный компьютер не имеет для нее выделенного порта.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B4BD049-AFBD-45ED-A0F5-1BCFE464A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2126222"/>
            <a:ext cx="6126232" cy="424768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ED6D3F1-5BD5-454C-ACC1-798E03C8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Инфракрасная мышь</a:t>
            </a:r>
            <a:r>
              <a:rPr lang="ru-RU" dirty="0"/>
              <a:t> </a:t>
            </a:r>
            <a:endParaRPr lang="en-US" dirty="0"/>
          </a:p>
          <a:p>
            <a:r>
              <a:rPr lang="ru-RU" b="1" dirty="0"/>
              <a:t>Трекболы</a:t>
            </a:r>
            <a:endParaRPr lang="en-US" b="1" dirty="0"/>
          </a:p>
          <a:p>
            <a:r>
              <a:rPr lang="ru-RU" b="1" dirty="0"/>
              <a:t>тачпад </a:t>
            </a:r>
            <a:endParaRPr lang="en-US" b="1" dirty="0"/>
          </a:p>
          <a:p>
            <a:r>
              <a:rPr lang="ru-RU" b="1" dirty="0" err="1"/>
              <a:t>джо́йстик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CD34E6-A14E-448E-B1A8-F9DA21EC9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1" y="3738283"/>
            <a:ext cx="4886372" cy="30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8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BF079-78EA-41C3-9E68-C60EBC9A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устройства вывода данных из компьютера, преобразующие ASCII-коды и битовые последовательности в соответствующие им символы и фиксирующие их на бумаге.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 являются наиболее развитой группой внешних устройств ПК, насчитывающей до 1000 различных модификаций.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EAFD41-B9A8-4894-AE21-1F61ACD95D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89" y="3174518"/>
            <a:ext cx="5452129" cy="335178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C46F33-23BE-4FB5-90A9-4893D4A39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6" y="2011078"/>
            <a:ext cx="4911292" cy="4222811"/>
          </a:xfrm>
        </p:spPr>
      </p:pic>
    </p:spTree>
    <p:extLst>
      <p:ext uri="{BB962C8B-B14F-4D97-AF65-F5344CB8AC3E}">
        <p14:creationId xmlns:p14="http://schemas.microsoft.com/office/powerpoint/2010/main" val="170474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A9F7B2-1921-4160-8024-58CC8CF2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19" y="1048871"/>
            <a:ext cx="7127617" cy="38169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EE481-AC02-4AB4-983E-E32A11D67F60}"/>
              </a:ext>
            </a:extLst>
          </p:cNvPr>
          <p:cNvSpPr/>
          <p:nvPr/>
        </p:nvSpPr>
        <p:spPr>
          <a:xfrm>
            <a:off x="4086762" y="465408"/>
            <a:ext cx="4305346" cy="315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b="1" u="sng" kern="0" spc="4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Принтеры различаются между собой: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633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816</Words>
  <Application>Microsoft Office PowerPoint</Application>
  <PresentationFormat>Широкоэкранный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Century Schoolbook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Контроллер клавиатуры организует и автоматическое повторение клавишной операции: если клавиша нажата более 0,5 секунд, то генерируются повторные коды нажатия клавиш через регулярные интервалы так, как если бы вы клавишу нажимали повторно. </vt:lpstr>
      <vt:lpstr>Мышь– устройство управления манипуляторного типа.      Перемещение мыши по плоской поверхности синхронизировано с перемещением графического объекта (указателя мыши) на экране монитора.        В отличие от рассмотренной ранее клавиатуры, мышь не является стандартным органом управления, и персональный компьютер не имеет для нее выделенного порта.</vt:lpstr>
      <vt:lpstr>Принтеры – это устройства вывода данных из компьютера, преобразующие ASCII-коды и битовые последовательности в соответствующие им символы и фиксирующие их на бумаге. Принтеры являются наиболее развитой группой внешних устройств ПК, насчитывающей до 1000 различных модификаций.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Планетарные сканеры - применяются для сканирования книг или легко повреждающихся документов. При сканировании нет контакта со сканируемым объектом (как в планшетных сканерах).</vt:lpstr>
      <vt:lpstr>Презентация PowerPoint</vt:lpstr>
      <vt:lpstr>Характеристики сканеров: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1080</dc:creator>
  <cp:lastModifiedBy>1080</cp:lastModifiedBy>
  <cp:revision>1</cp:revision>
  <dcterms:created xsi:type="dcterms:W3CDTF">2025-09-17T15:54:16Z</dcterms:created>
  <dcterms:modified xsi:type="dcterms:W3CDTF">2025-09-17T17:17:23Z</dcterms:modified>
</cp:coreProperties>
</file>